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2" r:id="rId1"/>
  </p:sldMasterIdLst>
  <p:notesMasterIdLst>
    <p:notesMasterId r:id="rId17"/>
  </p:notesMasterIdLst>
  <p:handoutMasterIdLst>
    <p:handoutMasterId r:id="rId18"/>
  </p:handoutMasterIdLst>
  <p:sldIdLst>
    <p:sldId id="256" r:id="rId2"/>
    <p:sldId id="269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68" r:id="rId16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65" d="100"/>
          <a:sy n="65" d="100"/>
        </p:scale>
        <p:origin x="858" y="66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TECH\Documents\Git\Predicting-Energy-Prices\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Unimodal vs</a:t>
            </a:r>
            <a:r>
              <a:rPr lang="en-US" baseline="0"/>
              <a:t> Multimodal Prediction Cost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v>Unimodal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Sheet1!$C$1:$H$1</c:f>
              <c:numCache>
                <c:formatCode>General</c:formatCode>
                <c:ptCount val="6"/>
                <c:pt idx="0">
                  <c:v>24</c:v>
                </c:pt>
                <c:pt idx="1">
                  <c:v>48</c:v>
                </c:pt>
                <c:pt idx="2">
                  <c:v>72</c:v>
                </c:pt>
                <c:pt idx="3">
                  <c:v>168</c:v>
                </c:pt>
                <c:pt idx="4">
                  <c:v>336</c:v>
                </c:pt>
                <c:pt idx="5">
                  <c:v>672</c:v>
                </c:pt>
              </c:numCache>
            </c:numRef>
          </c:xVal>
          <c:yVal>
            <c:numRef>
              <c:f>Sheet1!$C$4:$H$4</c:f>
              <c:numCache>
                <c:formatCode>[$€-2]\ #,##0.00;[Red]\-[$€-2]\ #,##0.00</c:formatCode>
                <c:ptCount val="6"/>
                <c:pt idx="0">
                  <c:v>2216647747.23</c:v>
                </c:pt>
                <c:pt idx="1">
                  <c:v>2284649831.3400002</c:v>
                </c:pt>
                <c:pt idx="2">
                  <c:v>2467607771.4699998</c:v>
                </c:pt>
                <c:pt idx="3">
                  <c:v>2136465213</c:v>
                </c:pt>
                <c:pt idx="4">
                  <c:v>2420282189.7399998</c:v>
                </c:pt>
                <c:pt idx="5">
                  <c:v>1873007371.78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CB22-4E6D-BDAA-048768F65757}"/>
            </c:ext>
          </c:extLst>
        </c:ser>
        <c:ser>
          <c:idx val="1"/>
          <c:order val="1"/>
          <c:tx>
            <c:v>Multimodal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Sheet1!$C$1:$H$1</c:f>
              <c:numCache>
                <c:formatCode>General</c:formatCode>
                <c:ptCount val="6"/>
                <c:pt idx="0">
                  <c:v>24</c:v>
                </c:pt>
                <c:pt idx="1">
                  <c:v>48</c:v>
                </c:pt>
                <c:pt idx="2">
                  <c:v>72</c:v>
                </c:pt>
                <c:pt idx="3">
                  <c:v>168</c:v>
                </c:pt>
                <c:pt idx="4">
                  <c:v>336</c:v>
                </c:pt>
                <c:pt idx="5">
                  <c:v>672</c:v>
                </c:pt>
              </c:numCache>
            </c:numRef>
          </c:xVal>
          <c:yVal>
            <c:numRef>
              <c:f>Sheet1!$C$8:$H$8</c:f>
              <c:numCache>
                <c:formatCode>[$€-2]\ #,##0.00;[Red]\-[$€-2]\ #,##0.00</c:formatCode>
                <c:ptCount val="6"/>
                <c:pt idx="0">
                  <c:v>2136332519.1700001</c:v>
                </c:pt>
                <c:pt idx="1">
                  <c:v>2034608252.22</c:v>
                </c:pt>
                <c:pt idx="2">
                  <c:v>2395639490.0500002</c:v>
                </c:pt>
                <c:pt idx="3">
                  <c:v>2160004549.9000001</c:v>
                </c:pt>
                <c:pt idx="4">
                  <c:v>2240391068.9899998</c:v>
                </c:pt>
                <c:pt idx="5">
                  <c:v>1266644287.6400001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CB22-4E6D-BDAA-048768F657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79999656"/>
        <c:axId val="579993536"/>
      </c:scatterChart>
      <c:valAx>
        <c:axId val="5799996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9993536"/>
        <c:crosses val="autoZero"/>
        <c:crossBetween val="midCat"/>
      </c:valAx>
      <c:valAx>
        <c:axId val="57999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€-2]\ #,##0.00;[Red]\-[$€-2]\ #,##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999965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A74EB7-856E-45FD-83F0-5F7C6F3E4372}" type="datetimeFigureOut">
              <a:rPr lang="en-US"/>
              <a:t>4/21/2025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886E15-F82A-4596-A46C-375C6D3981E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8308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2.png>
</file>

<file path=ppt/media/image3.jpe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0E40-8125-41F8-BB6C-139D8D531A4F}" type="datetimeFigureOut">
              <a:rPr lang="en-US"/>
              <a:t>4/21/2025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105DB2-FD3E-441D-8B7E-7AE83ECE27B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94720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block"/>
          <p:cNvSpPr/>
          <p:nvPr/>
        </p:nvSpPr>
        <p:spPr bwMode="white">
          <a:xfrm>
            <a:off x="1141413" y="1600200"/>
            <a:ext cx="9902952" cy="32766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top graphic" descr="Top border design"/>
          <p:cNvGrpSpPr/>
          <p:nvPr/>
        </p:nvGrpSpPr>
        <p:grpSpPr>
          <a:xfrm>
            <a:off x="1279" y="0"/>
            <a:ext cx="12188952" cy="429768"/>
            <a:chOff x="1279" y="0"/>
            <a:chExt cx="12188952" cy="429768"/>
          </a:xfrm>
        </p:grpSpPr>
        <p:sp>
          <p:nvSpPr>
            <p:cNvPr id="8" name="Rectangle 7"/>
            <p:cNvSpPr/>
            <p:nvPr/>
          </p:nvSpPr>
          <p:spPr>
            <a:xfrm>
              <a:off x="1279" y="0"/>
              <a:ext cx="12188952" cy="2286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279" y="228600"/>
              <a:ext cx="12188952" cy="20116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279" y="306324"/>
              <a:ext cx="12188952" cy="45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23" name="bottom graphic" descr="Bottom border design"/>
          <p:cNvGrpSpPr/>
          <p:nvPr/>
        </p:nvGrpSpPr>
        <p:grpSpPr>
          <a:xfrm>
            <a:off x="0" y="6080760"/>
            <a:ext cx="12190231" cy="777240"/>
            <a:chOff x="0" y="6080760"/>
            <a:chExt cx="12190231" cy="777240"/>
          </a:xfrm>
        </p:grpSpPr>
        <p:sp>
          <p:nvSpPr>
            <p:cNvPr id="13" name="Rectangle 12"/>
            <p:cNvSpPr/>
            <p:nvPr/>
          </p:nvSpPr>
          <p:spPr>
            <a:xfrm>
              <a:off x="0" y="6217920"/>
              <a:ext cx="12188825" cy="64008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279" y="60807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279" y="6172200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1522414" y="1905000"/>
            <a:ext cx="9143998" cy="26670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029200"/>
            <a:ext cx="8229598" cy="838200"/>
          </a:xfrm>
        </p:spPr>
        <p:txBody>
          <a:bodyPr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4/21/2025</a:t>
            </a:fld>
            <a:endParaRPr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4935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4/21/2025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782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94507" y="609600"/>
            <a:ext cx="1143001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3" y="609600"/>
            <a:ext cx="7696198" cy="54102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4/21/2025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032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4/21/2025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647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876800"/>
            <a:ext cx="8229598" cy="1143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E36636D-D922-432D-A958-524484B5923D}" type="datetimeFigureOut">
              <a:rPr lang="en-US"/>
              <a:pPr/>
              <a:t>4/21/2025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872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4999"/>
            <a:ext cx="4435564" cy="408892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849" y="1904999"/>
            <a:ext cx="4435564" cy="408892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4/21/2025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606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828800"/>
            <a:ext cx="4419599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590801"/>
            <a:ext cx="4419599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6814" y="1828800"/>
            <a:ext cx="4419599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6814" y="2590801"/>
            <a:ext cx="4419599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4/21/2025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676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4/21/2025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319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bottom graphic"/>
          <p:cNvGrpSpPr/>
          <p:nvPr userDrawn="1"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Rectangle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4/21/2025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961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" descr="Border design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4" y="1371600"/>
            <a:ext cx="3124200" cy="2057400"/>
          </a:xfrm>
        </p:spPr>
        <p:txBody>
          <a:bodyPr anchor="b">
            <a:normAutofit/>
          </a:bodyPr>
          <a:lstStyle>
            <a:lvl1pPr algn="l">
              <a:defRPr sz="32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1930" y="1293495"/>
            <a:ext cx="5577840" cy="40233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4" y="3536829"/>
            <a:ext cx="3124200" cy="1797169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4/21/2025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3386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" descr="Border design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4" y="1371600"/>
            <a:ext cx="3124200" cy="2057400"/>
          </a:xfrm>
        </p:spPr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400490" y="1202055"/>
            <a:ext cx="5760720" cy="4206240"/>
          </a:xfrm>
          <a:solidFill>
            <a:schemeClr val="bg1">
              <a:lumMod val="95000"/>
            </a:schemeClr>
          </a:solidFill>
        </p:spPr>
        <p:txBody>
          <a:bodyPr tIns="914400">
            <a:normAutofit/>
          </a:bodyPr>
          <a:lstStyle>
            <a:lvl1pPr marL="0" indent="0" algn="ctr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4" y="3536829"/>
            <a:ext cx="3124200" cy="1797171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/>
              <a:pPr/>
              <a:t>4/21/2025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684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bottom graphic" descr="Bottom border design"/>
          <p:cNvGrpSpPr/>
          <p:nvPr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Rectangle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0" name="top graphic" descr="Top border design"/>
          <p:cNvGrpSpPr/>
          <p:nvPr/>
        </p:nvGrpSpPr>
        <p:grpSpPr>
          <a:xfrm>
            <a:off x="1279" y="0"/>
            <a:ext cx="12188952" cy="320040"/>
            <a:chOff x="1279" y="0"/>
            <a:chExt cx="12188952" cy="320040"/>
          </a:xfrm>
        </p:grpSpPr>
        <p:sp>
          <p:nvSpPr>
            <p:cNvPr id="11" name="Rectangle 10"/>
            <p:cNvSpPr/>
            <p:nvPr/>
          </p:nvSpPr>
          <p:spPr>
            <a:xfrm>
              <a:off x="1279" y="0"/>
              <a:ext cx="12188952" cy="17023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279" y="170234"/>
              <a:ext cx="12188952" cy="14980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279" y="231421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76" y="1905000"/>
            <a:ext cx="9143538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1507498" y="6516865"/>
            <a:ext cx="6062145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7994363" y="6516865"/>
            <a:ext cx="132762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4/21/2025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9730094" y="6516865"/>
            <a:ext cx="93631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4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SzPct val="100000"/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Predicting Energy Prices Using a Multimodal Machine Learning Approach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Jad Akra</a:t>
            </a:r>
          </a:p>
          <a:p>
            <a:r>
              <a:rPr lang="en-US" dirty="0"/>
              <a:t>EECE690 – Intro to Machine Learning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5AE1-0E9F-AFE2-FCCC-D5F14DA55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Multimodal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6CA04-3452-2176-34C4-9521AAC27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Fusion Strategy: Early-Stage Fusion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3AC224F-92B8-CC15-202B-53094922C8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5039116"/>
              </p:ext>
            </p:extLst>
          </p:nvPr>
        </p:nvGraphicFramePr>
        <p:xfrm>
          <a:off x="1751012" y="2438400"/>
          <a:ext cx="5029203" cy="3352800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1676401">
                  <a:extLst>
                    <a:ext uri="{9D8B030D-6E8A-4147-A177-3AD203B41FA5}">
                      <a16:colId xmlns:a16="http://schemas.microsoft.com/office/drawing/2014/main" val="2074407639"/>
                    </a:ext>
                  </a:extLst>
                </a:gridCol>
                <a:gridCol w="1676401">
                  <a:extLst>
                    <a:ext uri="{9D8B030D-6E8A-4147-A177-3AD203B41FA5}">
                      <a16:colId xmlns:a16="http://schemas.microsoft.com/office/drawing/2014/main" val="1762416552"/>
                    </a:ext>
                  </a:extLst>
                </a:gridCol>
                <a:gridCol w="1676401">
                  <a:extLst>
                    <a:ext uri="{9D8B030D-6E8A-4147-A177-3AD203B41FA5}">
                      <a16:colId xmlns:a16="http://schemas.microsoft.com/office/drawing/2014/main" val="3915963655"/>
                    </a:ext>
                  </a:extLst>
                </a:gridCol>
              </a:tblGrid>
              <a:tr h="782320">
                <a:tc>
                  <a:txBody>
                    <a:bodyPr/>
                    <a:lstStyle/>
                    <a:p>
                      <a:r>
                        <a:rPr lang="en-US"/>
                        <a:t>Modality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Data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Features Used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4244301"/>
                  </a:ext>
                </a:extLst>
              </a:tr>
              <a:tr h="1452880">
                <a:tc>
                  <a:txBody>
                    <a:bodyPr/>
                    <a:lstStyle/>
                    <a:p>
                      <a:r>
                        <a:rPr lang="en-US"/>
                        <a:t>Structured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Numerical / Time Series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Load, generation, fuel prices, temperature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195422"/>
                  </a:ext>
                </a:extLst>
              </a:tr>
              <a:tr h="1117600">
                <a:tc>
                  <a:txBody>
                    <a:bodyPr/>
                    <a:lstStyle/>
                    <a:p>
                      <a:r>
                        <a:rPr lang="en-US"/>
                        <a:t>Unstructured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 (converted to numeric)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Sentiment scores (avg, lag, rolling)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290042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B389FB0-C9EF-C303-DE6D-2C0785585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212" y="1143000"/>
            <a:ext cx="38862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74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E49D8-CBBF-9BBF-FAA3-341BBB161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Multimodal Approach: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A642-9B88-0D13-7752-8FD5D125A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876" y="1981200"/>
            <a:ext cx="5257336" cy="4114800"/>
          </a:xfrm>
        </p:spPr>
        <p:txBody>
          <a:bodyPr/>
          <a:lstStyle/>
          <a:p>
            <a:r>
              <a:rPr lang="en-US" dirty="0"/>
              <a:t>Aligned hourly sentiment scores with energy records.</a:t>
            </a:r>
          </a:p>
          <a:p>
            <a:r>
              <a:rPr lang="en-US" dirty="0"/>
              <a:t>Concatenated sentiment-derived features (e.g. avg_score_lag_24h) with traditional energy predictors.</a:t>
            </a:r>
          </a:p>
          <a:p>
            <a:r>
              <a:rPr lang="en-US" dirty="0"/>
              <a:t>Fed combined feature matrix into </a:t>
            </a:r>
            <a:r>
              <a:rPr lang="en-US" dirty="0" err="1"/>
              <a:t>XGBoost</a:t>
            </a:r>
            <a:r>
              <a:rPr lang="en-US" dirty="0"/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A9283E-731E-4D41-A8C2-01A14C09E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612" y="1676400"/>
            <a:ext cx="41148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862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7E06A-8D1C-47EE-EBB8-437CCA314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Comparison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827A01D-B3A6-8555-8AB2-E17E24B2DB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8381831"/>
              </p:ext>
            </p:extLst>
          </p:nvPr>
        </p:nvGraphicFramePr>
        <p:xfrm>
          <a:off x="608012" y="1828800"/>
          <a:ext cx="10744200" cy="3124200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3737192647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882376115"/>
                    </a:ext>
                  </a:extLst>
                </a:gridCol>
                <a:gridCol w="1163445">
                  <a:extLst>
                    <a:ext uri="{9D8B030D-6E8A-4147-A177-3AD203B41FA5}">
                      <a16:colId xmlns:a16="http://schemas.microsoft.com/office/drawing/2014/main" val="1108072273"/>
                    </a:ext>
                  </a:extLst>
                </a:gridCol>
                <a:gridCol w="1519911">
                  <a:extLst>
                    <a:ext uri="{9D8B030D-6E8A-4147-A177-3AD203B41FA5}">
                      <a16:colId xmlns:a16="http://schemas.microsoft.com/office/drawing/2014/main" val="2984841059"/>
                    </a:ext>
                  </a:extLst>
                </a:gridCol>
                <a:gridCol w="1519911">
                  <a:extLst>
                    <a:ext uri="{9D8B030D-6E8A-4147-A177-3AD203B41FA5}">
                      <a16:colId xmlns:a16="http://schemas.microsoft.com/office/drawing/2014/main" val="1481080463"/>
                    </a:ext>
                  </a:extLst>
                </a:gridCol>
                <a:gridCol w="1519911">
                  <a:extLst>
                    <a:ext uri="{9D8B030D-6E8A-4147-A177-3AD203B41FA5}">
                      <a16:colId xmlns:a16="http://schemas.microsoft.com/office/drawing/2014/main" val="3210162805"/>
                    </a:ext>
                  </a:extLst>
                </a:gridCol>
                <a:gridCol w="1519911">
                  <a:extLst>
                    <a:ext uri="{9D8B030D-6E8A-4147-A177-3AD203B41FA5}">
                      <a16:colId xmlns:a16="http://schemas.microsoft.com/office/drawing/2014/main" val="3299133185"/>
                    </a:ext>
                  </a:extLst>
                </a:gridCol>
                <a:gridCol w="1519911">
                  <a:extLst>
                    <a:ext uri="{9D8B030D-6E8A-4147-A177-3AD203B41FA5}">
                      <a16:colId xmlns:a16="http://schemas.microsoft.com/office/drawing/2014/main" val="2636753612"/>
                    </a:ext>
                  </a:extLst>
                </a:gridCol>
              </a:tblGrid>
              <a:tr h="624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Prediction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hours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168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336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672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1646412549"/>
                  </a:ext>
                </a:extLst>
              </a:tr>
              <a:tr h="624840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Base Model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MAE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6.07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6.47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6.85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6.33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6.64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6.28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242602134"/>
                  </a:ext>
                </a:extLst>
              </a:tr>
              <a:tr h="624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RMSE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8.79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9.45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9.78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8.92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9.49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8.93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2434493754"/>
                  </a:ext>
                </a:extLst>
              </a:tr>
              <a:tr h="624840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Multi Modal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MAE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6.55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6.81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6.37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6.64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6.24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1815349665"/>
                  </a:ext>
                </a:extLst>
              </a:tr>
              <a:tr h="624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RMSE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8.42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8.86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9.18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8.89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9.29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8.85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32889688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3524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2C897-58F0-48E6-D066-B4EEDE0C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Comparison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9AAB97-6492-CA65-7E3E-8A6678918C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5587914"/>
              </p:ext>
            </p:extLst>
          </p:nvPr>
        </p:nvGraphicFramePr>
        <p:xfrm>
          <a:off x="341312" y="1905000"/>
          <a:ext cx="11506200" cy="3768306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869982">
                  <a:extLst>
                    <a:ext uri="{9D8B030D-6E8A-4147-A177-3AD203B41FA5}">
                      <a16:colId xmlns:a16="http://schemas.microsoft.com/office/drawing/2014/main" val="1613507877"/>
                    </a:ext>
                  </a:extLst>
                </a:gridCol>
                <a:gridCol w="869982">
                  <a:extLst>
                    <a:ext uri="{9D8B030D-6E8A-4147-A177-3AD203B41FA5}">
                      <a16:colId xmlns:a16="http://schemas.microsoft.com/office/drawing/2014/main" val="3953134552"/>
                    </a:ext>
                  </a:extLst>
                </a:gridCol>
                <a:gridCol w="1627706">
                  <a:extLst>
                    <a:ext uri="{9D8B030D-6E8A-4147-A177-3AD203B41FA5}">
                      <a16:colId xmlns:a16="http://schemas.microsoft.com/office/drawing/2014/main" val="2791250566"/>
                    </a:ext>
                  </a:extLst>
                </a:gridCol>
                <a:gridCol w="1627706">
                  <a:extLst>
                    <a:ext uri="{9D8B030D-6E8A-4147-A177-3AD203B41FA5}">
                      <a16:colId xmlns:a16="http://schemas.microsoft.com/office/drawing/2014/main" val="3253490592"/>
                    </a:ext>
                  </a:extLst>
                </a:gridCol>
                <a:gridCol w="1627706">
                  <a:extLst>
                    <a:ext uri="{9D8B030D-6E8A-4147-A177-3AD203B41FA5}">
                      <a16:colId xmlns:a16="http://schemas.microsoft.com/office/drawing/2014/main" val="4135783400"/>
                    </a:ext>
                  </a:extLst>
                </a:gridCol>
                <a:gridCol w="1627706">
                  <a:extLst>
                    <a:ext uri="{9D8B030D-6E8A-4147-A177-3AD203B41FA5}">
                      <a16:colId xmlns:a16="http://schemas.microsoft.com/office/drawing/2014/main" val="2698083832"/>
                    </a:ext>
                  </a:extLst>
                </a:gridCol>
                <a:gridCol w="1627706">
                  <a:extLst>
                    <a:ext uri="{9D8B030D-6E8A-4147-A177-3AD203B41FA5}">
                      <a16:colId xmlns:a16="http://schemas.microsoft.com/office/drawing/2014/main" val="3842434356"/>
                    </a:ext>
                  </a:extLst>
                </a:gridCol>
                <a:gridCol w="1627706">
                  <a:extLst>
                    <a:ext uri="{9D8B030D-6E8A-4147-A177-3AD203B41FA5}">
                      <a16:colId xmlns:a16="http://schemas.microsoft.com/office/drawing/2014/main" val="4200998742"/>
                    </a:ext>
                  </a:extLst>
                </a:gridCol>
              </a:tblGrid>
              <a:tr h="311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Prediction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hours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72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336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672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212461545"/>
                  </a:ext>
                </a:extLst>
              </a:tr>
              <a:tr h="311150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Base Model</a:t>
                      </a:r>
                    </a:p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Difference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MAE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6.07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6.47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6.33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6.64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6.28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1150905447"/>
                  </a:ext>
                </a:extLst>
              </a:tr>
              <a:tr h="311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RMSE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9.45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9.78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9.49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8.93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2607530073"/>
                  </a:ext>
                </a:extLst>
              </a:tr>
              <a:tr h="31115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Cost diff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€ 2,216,647,747.23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€ 2,284,649,831.34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€ 2,467,607,771.47</a:t>
                      </a:r>
                      <a:endParaRPr lang="en-US" sz="1400" b="0" i="0" u="none" strike="noStrike" dirty="0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€ 2,136,465,213.00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€ 2,420,282,189.74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€ 1,873,007,371.78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2215985238"/>
                  </a:ext>
                </a:extLst>
              </a:tr>
              <a:tr h="311150">
                <a:tc v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11.56%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11.92%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12.87%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11.15%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12.63%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9.77%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3656559541"/>
                  </a:ext>
                </a:extLst>
              </a:tr>
              <a:tr h="311150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Multi Modal</a:t>
                      </a:r>
                    </a:p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Difference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MAE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6.55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6.81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6.37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6.64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6.24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165666648"/>
                  </a:ext>
                </a:extLst>
              </a:tr>
              <a:tr h="311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RMSE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8.42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8.86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9.18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8.89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9.29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3895542637"/>
                  </a:ext>
                </a:extLst>
              </a:tr>
              <a:tr h="31115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Cost diff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€ 2,136,332,519.17</a:t>
                      </a:r>
                      <a:endParaRPr lang="en-US" sz="1400" b="0" i="0" u="none" strike="noStrike" dirty="0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€ 2,034,608,252.22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€ 2,395,639,490.05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€ 2,160,004,549.90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€ 2,240,391,068.99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€ 1,266,644,287.64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3392308766"/>
                  </a:ext>
                </a:extLst>
              </a:tr>
              <a:tr h="311150">
                <a:tc v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11.15%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10.63%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12.53%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11.27%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11.82%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6.83%</a:t>
                      </a:r>
                      <a:endParaRPr lang="en-US" sz="1400" b="0" i="0" u="none" strike="noStrike">
                        <a:solidFill>
                          <a:srgbClr val="CCCCCC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844371483"/>
                  </a:ext>
                </a:extLst>
              </a:tr>
              <a:tr h="171450">
                <a:tc gridSpan="8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1262886038"/>
                  </a:ext>
                </a:extLst>
              </a:tr>
              <a:tr h="311150">
                <a:tc rowSpan="2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Model Cost diff</a:t>
                      </a: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€ 80,315,228.06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€ 250,041,579.12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€ 71,968,281.42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(€ 23,539,336.90)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€ 179,891,120.75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€ 606,363,084.14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706806059"/>
                  </a:ext>
                </a:extLst>
              </a:tr>
              <a:tr h="311150">
                <a:tc v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0.41%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1.29%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0.34%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-0.12%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0.81%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2.94%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9120841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798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A9F0D-50B0-CE62-1A59-0B7DB3307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Comparison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83654E0-64AF-9E5B-F448-E6BEAD526D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4794293"/>
              </p:ext>
            </p:extLst>
          </p:nvPr>
        </p:nvGraphicFramePr>
        <p:xfrm>
          <a:off x="1141412" y="1676400"/>
          <a:ext cx="10134600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27243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6E763-3EFC-4A97-8AF7-8838E6AEA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ED5E917-BD9A-4050-F99D-E4C240D073D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7193" b="7193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19F200-F83B-4178-A537-145F7BB34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2723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Energy Trading and Energy Prices</a:t>
            </a:r>
          </a:p>
          <a:p>
            <a:r>
              <a:rPr lang="en-US" dirty="0"/>
              <a:t>Data Overview and Assumptions</a:t>
            </a:r>
          </a:p>
          <a:p>
            <a:r>
              <a:rPr lang="en-US" dirty="0"/>
              <a:t>Unimodal Approach</a:t>
            </a:r>
          </a:p>
          <a:p>
            <a:r>
              <a:rPr lang="en-US" dirty="0"/>
              <a:t>Additional Data</a:t>
            </a:r>
          </a:p>
          <a:p>
            <a:r>
              <a:rPr lang="en-US" dirty="0"/>
              <a:t>Multimodal Approach</a:t>
            </a:r>
          </a:p>
          <a:p>
            <a:r>
              <a:rPr lang="en-US" dirty="0"/>
              <a:t>Results and Comparison</a:t>
            </a:r>
          </a:p>
        </p:txBody>
      </p:sp>
    </p:spTree>
    <p:extLst>
      <p:ext uri="{BB962C8B-B14F-4D97-AF65-F5344CB8AC3E}">
        <p14:creationId xmlns:p14="http://schemas.microsoft.com/office/powerpoint/2010/main" val="27230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FB9DD-3CCB-0B83-8711-1B57F721F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Trading and Energy Prices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E6D74-56DB-10D0-DEA5-96ACD9745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💡 What is Energy Trading?</a:t>
            </a:r>
          </a:p>
          <a:p>
            <a:r>
              <a:rPr lang="en-US" dirty="0"/>
              <a:t>⚖️ Why It's Crucial?</a:t>
            </a:r>
          </a:p>
          <a:p>
            <a:r>
              <a:rPr lang="en-US" dirty="0"/>
              <a:t>🌍 Types of Markets:</a:t>
            </a:r>
          </a:p>
          <a:p>
            <a:pPr lvl="2"/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Day-Ahead Market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Contracts for energy to be delivered the next day.</a:t>
            </a:r>
          </a:p>
          <a:p>
            <a:pPr lvl="2"/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Intraday Market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Adjustments made closer to real-time.</a:t>
            </a:r>
          </a:p>
          <a:p>
            <a:pPr lvl="2"/>
            <a:r>
              <a:rPr lang="en-US" altLang="en-US" sz="1400" b="1" dirty="0">
                <a:latin typeface="Arial" panose="020B0604020202020204" pitchFamily="34" charset="0"/>
              </a:rPr>
              <a:t>Futures Market: </a:t>
            </a:r>
            <a:r>
              <a:rPr lang="en-US" altLang="en-US" sz="1400" dirty="0">
                <a:latin typeface="Arial" panose="020B0604020202020204" pitchFamily="34" charset="0"/>
              </a:rPr>
              <a:t>Long-term contracts and hedging</a:t>
            </a:r>
            <a:endParaRPr lang="en-US" sz="1400" dirty="0"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BB960A-8275-0DB5-14C7-9A4C4B4A1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212" y="3880725"/>
            <a:ext cx="3657600" cy="2121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37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91BAB-E277-15BF-CC21-7948781BE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r>
              <a:rPr lang="en-US" dirty="0"/>
              <a:t>Data Overview and Assumptions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12A354C-DAE5-1567-BE19-D9708F0C82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522876" y="1905506"/>
            <a:ext cx="3108223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dirty="0"/>
              <a:t>Price (EUR/</a:t>
            </a:r>
            <a:r>
              <a:rPr lang="en-US" altLang="en-US" dirty="0" err="1"/>
              <a:t>MWhe</a:t>
            </a:r>
            <a:r>
              <a:rPr lang="en-US" altLang="en-US" dirty="0"/>
              <a:t>)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dirty="0"/>
              <a:t>Load Demand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dirty="0"/>
              <a:t>Solar Generation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dirty="0"/>
              <a:t>Wind Generation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dirty="0"/>
              <a:t>Gas Prices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dirty="0"/>
              <a:t>Oil Prices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dirty="0"/>
              <a:t>Temperature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dirty="0"/>
              <a:t>Irradiation</a:t>
            </a:r>
          </a:p>
        </p:txBody>
      </p:sp>
      <p:pic>
        <p:nvPicPr>
          <p:cNvPr id="2051" name="Picture 3" descr="Germany map and flag . Modern simple line cartoon design . Vector Stock  Vector Image &amp; Art - Alamy">
            <a:extLst>
              <a:ext uri="{FF2B5EF4-FFF2-40B4-BE49-F238E27FC236}">
                <a16:creationId xmlns:a16="http://schemas.microsoft.com/office/drawing/2014/main" id="{82E85191-00C3-747C-E7D1-746A3002E4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00"/>
          <a:stretch/>
        </p:blipFill>
        <p:spPr bwMode="auto">
          <a:xfrm>
            <a:off x="6323012" y="1916278"/>
            <a:ext cx="4085308" cy="3570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983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9B1D7-6A24-4594-E67F-D07EF8F82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Unimodal Approach: Features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3389ED1-AC87-C196-C1FF-46598B1D3FC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522876" y="1661652"/>
            <a:ext cx="5195653" cy="4555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🏗️ Model Inputs: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Historical Prices: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Lagged prices at T−1h, T−24h, T−168h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Rolling averages: 24h, 168h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Generation &amp; Load: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Solar, wind generation (actual)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load (actual)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Fuel Prices: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Oil &amp; gas prices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Weather Features: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Temperature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Solar radiation (direct &amp; diffuse)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Calendar Features: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Hour of day, day of week, month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Derived Ratios: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latin typeface="Arial" panose="020B0604020202020204" pitchFamily="34" charset="0"/>
              </a:rPr>
              <a:t>Solar/Load, Wind/Load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4684CB-06FC-7363-F4E0-C2E63D724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212" y="2133600"/>
            <a:ext cx="3657600" cy="28388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9451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DFB63-E4B9-BC45-4563-35B861D04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Unimodal Approach: </a:t>
            </a:r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6A936-1574-7991-DB13-76B75EA56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b="1" dirty="0"/>
              <a:t>Boosting Concept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Builds an ensemble of weak learners (typically </a:t>
            </a:r>
            <a:r>
              <a:rPr lang="en-US" b="1" dirty="0"/>
              <a:t>decision trees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Each new tree focuses on correcting the errors of the previous trees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Final prediction is a weighted sum of all tree outputs</a:t>
            </a:r>
          </a:p>
          <a:p>
            <a:pPr>
              <a:buNone/>
            </a:pPr>
            <a:r>
              <a:rPr lang="en-US" b="1" dirty="0"/>
              <a:t>2. Objective Function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Optimizes a loss function (like Mean Squared Error) using </a:t>
            </a:r>
            <a:r>
              <a:rPr lang="en-US" b="1" dirty="0"/>
              <a:t>gradient descent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Adds </a:t>
            </a:r>
            <a:r>
              <a:rPr lang="en-US" b="1" dirty="0"/>
              <a:t>regularization</a:t>
            </a:r>
            <a:r>
              <a:rPr lang="en-US" dirty="0"/>
              <a:t> to prevent overfitting (e.g., tree depth, number of leaves)</a:t>
            </a:r>
          </a:p>
          <a:p>
            <a:pPr>
              <a:buNone/>
            </a:pPr>
            <a:r>
              <a:rPr lang="en-US" b="1" dirty="0"/>
              <a:t>3. Tree Construction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Greedy algorithm splits data at points that reduce loss the most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Automatically handles feature interactions &amp; nonlinearity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769E32-45BC-E650-D2D8-F9A2494B8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412" y="304800"/>
            <a:ext cx="33147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29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5F2D0-40C8-C5B4-2E03-C85A63D5D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Unimodal Approach: 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40859A4-8352-4CDB-EAC0-D4CFFD1FED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3471059"/>
              </p:ext>
            </p:extLst>
          </p:nvPr>
        </p:nvGraphicFramePr>
        <p:xfrm>
          <a:off x="303212" y="2286000"/>
          <a:ext cx="11430002" cy="2438400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1295400">
                  <a:extLst>
                    <a:ext uri="{9D8B030D-6E8A-4147-A177-3AD203B41FA5}">
                      <a16:colId xmlns:a16="http://schemas.microsoft.com/office/drawing/2014/main" val="395050545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640071283"/>
                    </a:ext>
                  </a:extLst>
                </a:gridCol>
                <a:gridCol w="1211767">
                  <a:extLst>
                    <a:ext uri="{9D8B030D-6E8A-4147-A177-3AD203B41FA5}">
                      <a16:colId xmlns:a16="http://schemas.microsoft.com/office/drawing/2014/main" val="328550921"/>
                    </a:ext>
                  </a:extLst>
                </a:gridCol>
                <a:gridCol w="1616927">
                  <a:extLst>
                    <a:ext uri="{9D8B030D-6E8A-4147-A177-3AD203B41FA5}">
                      <a16:colId xmlns:a16="http://schemas.microsoft.com/office/drawing/2014/main" val="2133326901"/>
                    </a:ext>
                  </a:extLst>
                </a:gridCol>
                <a:gridCol w="1616927">
                  <a:extLst>
                    <a:ext uri="{9D8B030D-6E8A-4147-A177-3AD203B41FA5}">
                      <a16:colId xmlns:a16="http://schemas.microsoft.com/office/drawing/2014/main" val="2293496055"/>
                    </a:ext>
                  </a:extLst>
                </a:gridCol>
                <a:gridCol w="1616927">
                  <a:extLst>
                    <a:ext uri="{9D8B030D-6E8A-4147-A177-3AD203B41FA5}">
                      <a16:colId xmlns:a16="http://schemas.microsoft.com/office/drawing/2014/main" val="2861399260"/>
                    </a:ext>
                  </a:extLst>
                </a:gridCol>
                <a:gridCol w="1616927">
                  <a:extLst>
                    <a:ext uri="{9D8B030D-6E8A-4147-A177-3AD203B41FA5}">
                      <a16:colId xmlns:a16="http://schemas.microsoft.com/office/drawing/2014/main" val="2106701065"/>
                    </a:ext>
                  </a:extLst>
                </a:gridCol>
                <a:gridCol w="1616927">
                  <a:extLst>
                    <a:ext uri="{9D8B030D-6E8A-4147-A177-3AD203B41FA5}">
                      <a16:colId xmlns:a16="http://schemas.microsoft.com/office/drawing/2014/main" val="376371379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Prediction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hours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24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72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168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336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672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2627356190"/>
                  </a:ext>
                </a:extLst>
              </a:tr>
              <a:tr h="812800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Base Model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MAE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6.07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6.47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6.85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6.33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6.64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6.28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2646353278"/>
                  </a:ext>
                </a:extLst>
              </a:tr>
              <a:tr h="8128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RMSE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8.79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9.45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9.78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8.92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9.49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8.93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3" marR="8363" marT="8363" marB="0" anchor="b"/>
                </a:tc>
                <a:extLst>
                  <a:ext uri="{0D108BD9-81ED-4DB2-BD59-A6C34878D82A}">
                    <a16:rowId xmlns:a16="http://schemas.microsoft.com/office/drawing/2014/main" val="6474093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854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BD176-25C4-8421-464F-D164BBF88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Data: 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D1A4D-B25D-5D11-7F82-B8B9B85D4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Why News?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Reflects </a:t>
            </a:r>
            <a:r>
              <a:rPr lang="en-US" b="1" dirty="0"/>
              <a:t>market shocks, geopolitical tension, regulation changes.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Adds a </a:t>
            </a:r>
            <a:r>
              <a:rPr lang="en-US" b="1" dirty="0"/>
              <a:t>human-context layer</a:t>
            </a:r>
            <a:r>
              <a:rPr lang="en-US" dirty="0"/>
              <a:t> often missed in structured datasets.</a:t>
            </a:r>
          </a:p>
          <a:p>
            <a:pPr marL="0" indent="0">
              <a:buNone/>
            </a:pPr>
            <a:r>
              <a:rPr lang="en-US" b="1" dirty="0"/>
              <a:t>News Sources Used:</a:t>
            </a:r>
          </a:p>
        </p:txBody>
      </p:sp>
      <p:pic>
        <p:nvPicPr>
          <p:cNvPr id="6148" name="Picture 4" descr="The Huffington Post's #TalkToMe Campaign | One Young World">
            <a:extLst>
              <a:ext uri="{FF2B5EF4-FFF2-40B4-BE49-F238E27FC236}">
                <a16:creationId xmlns:a16="http://schemas.microsoft.com/office/drawing/2014/main" id="{31C92A0B-291D-16FF-7880-B63FF1AC6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8012" y="4248150"/>
            <a:ext cx="17716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The Wall Street Journal – Fleishman Center for Career and Professional  Development | Binghamton University, State University of New York">
            <a:extLst>
              <a:ext uri="{FF2B5EF4-FFF2-40B4-BE49-F238E27FC236}">
                <a16:creationId xmlns:a16="http://schemas.microsoft.com/office/drawing/2014/main" id="{C62A4285-F770-08DE-B086-7CD74D649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2" y="4248150"/>
            <a:ext cx="1571626" cy="1571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The Washington Post logo transparent PNG - StickPNG">
            <a:extLst>
              <a:ext uri="{FF2B5EF4-FFF2-40B4-BE49-F238E27FC236}">
                <a16:creationId xmlns:a16="http://schemas.microsoft.com/office/drawing/2014/main" id="{A0FA16B8-41B4-E430-C040-F040994DD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4167188"/>
            <a:ext cx="2638425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82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0893C-0DDC-A65A-852D-DABF725D5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Data: 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35303-20D9-41BB-DD71-C32586C17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en-US" b="1" dirty="0"/>
              <a:t>Categories Filtered: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1" dirty="0"/>
              <a:t>Politics, Markets, Europe, Oil Markets, Middle East, Commentary,</a:t>
            </a:r>
            <a:r>
              <a:rPr lang="en-US" dirty="0"/>
              <a:t>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Based on correlation with price volatility and energy events.</a:t>
            </a:r>
          </a:p>
          <a:p>
            <a:pPr>
              <a:buNone/>
            </a:pPr>
            <a:r>
              <a:rPr lang="en-US" b="1" dirty="0"/>
              <a:t>Preprocessing: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Filtered 2015–2019 news to energy-relevant categories.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Cleaned and parsed timestamps → </a:t>
            </a:r>
            <a:r>
              <a:rPr lang="en-US" b="1" dirty="0"/>
              <a:t>Hourly alignment</a:t>
            </a:r>
            <a:r>
              <a:rPr lang="en-US" dirty="0"/>
              <a:t> with energy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Applied </a:t>
            </a:r>
            <a:r>
              <a:rPr lang="en-US" b="1" dirty="0"/>
              <a:t>BERT-based sentiment analysis</a:t>
            </a:r>
            <a:r>
              <a:rPr lang="en-US" dirty="0"/>
              <a:t> to compute: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Average Sentiment Score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Positive Sentiment Ratio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82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riped Border 16x9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98000"/>
              </a:schemeClr>
            </a:duotone>
          </a:blip>
          <a:tile tx="0" ty="0" sx="100000" sy="100000" flip="none" algn="ctr"/>
        </a:blipFill>
      </a:bgFillStyleLst>
    </a:fmtScheme>
  </a:themeElements>
  <a:objectDefaults>
    <a:spDef>
      <a:spPr>
        <a:solidFill>
          <a:schemeClr val="accent1">
            <a:lumMod val="50000"/>
          </a:schemeClr>
        </a:solidFill>
        <a:ln>
          <a:solidFill>
            <a:schemeClr val="accent1">
              <a:lumMod val="50000"/>
            </a:schemeClr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Striped black border presentation (widescreen).potx" id="{96522838-024F-4A04-A543-9EF396F770C0}" vid="{BD969DAD-256A-4182-ABA2-1577ED7D3144}"/>
    </a:ext>
  </a:extLst>
</a:theme>
</file>

<file path=ppt/theme/theme2.xml><?xml version="1.0" encoding="utf-8"?>
<a:theme xmlns:a="http://schemas.openxmlformats.org/drawingml/2006/main" name="Office Theme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tripedBorder_16x9">
      <a:dk1>
        <a:srgbClr val="404040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Glow Edge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Striped black border presentation (widescreen)</Template>
  <TotalTime>71</TotalTime>
  <Words>681</Words>
  <Application>Microsoft Office PowerPoint</Application>
  <PresentationFormat>Custom</PresentationFormat>
  <Paragraphs>234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Consolas</vt:lpstr>
      <vt:lpstr>Euphemia</vt:lpstr>
      <vt:lpstr>Wingdings</vt:lpstr>
      <vt:lpstr>Striped Border 16x9</vt:lpstr>
      <vt:lpstr>Predicting Energy Prices Using a Multimodal Machine Learning Approach</vt:lpstr>
      <vt:lpstr>Content</vt:lpstr>
      <vt:lpstr>Energy Trading and Energy Prices</vt:lpstr>
      <vt:lpstr> Data Overview and Assumptions</vt:lpstr>
      <vt:lpstr>Unimodal Approach: Features</vt:lpstr>
      <vt:lpstr>Unimodal Approach: XGBoost</vt:lpstr>
      <vt:lpstr>Unimodal Approach: Results</vt:lpstr>
      <vt:lpstr>Additional Data: News</vt:lpstr>
      <vt:lpstr>Additional Data: News</vt:lpstr>
      <vt:lpstr>Multimodal Approach</vt:lpstr>
      <vt:lpstr>Multimodal Approach: Implementation</vt:lpstr>
      <vt:lpstr>Results and Comparison</vt:lpstr>
      <vt:lpstr>Results and Comparison</vt:lpstr>
      <vt:lpstr>Results and Comparison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Jad Akra</dc:creator>
  <cp:lastModifiedBy>Jad Akra</cp:lastModifiedBy>
  <cp:revision>4</cp:revision>
  <dcterms:created xsi:type="dcterms:W3CDTF">2025-04-21T20:50:25Z</dcterms:created>
  <dcterms:modified xsi:type="dcterms:W3CDTF">2025-04-21T22:02:09Z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